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12/26/2019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12/26/2019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974E9-5622-47A0-B7DB-E184D0870AE5}"/>
              </a:ext>
            </a:extLst>
          </p:cNvPr>
          <p:cNvSpPr>
            <a:spLocks noGrp="1"/>
          </p:cNvSpPr>
          <p:nvPr>
            <p:ph type="ctrTitle"/>
          </p:nvPr>
        </p:nvSpPr>
        <p:spPr/>
        <p:txBody>
          <a:bodyPr>
            <a:normAutofit/>
          </a:bodyPr>
          <a:lstStyle/>
          <a:p>
            <a:r>
              <a:rPr lang="en-US" b="1" dirty="0"/>
              <a:t>Moving to New York City</a:t>
            </a:r>
            <a:endParaRPr lang="en-US" dirty="0"/>
          </a:p>
        </p:txBody>
      </p:sp>
      <p:sp>
        <p:nvSpPr>
          <p:cNvPr id="3" name="Subtítulo 2">
            <a:extLst>
              <a:ext uri="{FF2B5EF4-FFF2-40B4-BE49-F238E27FC236}">
                <a16:creationId xmlns:a16="http://schemas.microsoft.com/office/drawing/2014/main" id="{8A39AF16-D7C0-46DB-82D1-24663952BDB3}"/>
              </a:ext>
            </a:extLst>
          </p:cNvPr>
          <p:cNvSpPr>
            <a:spLocks noGrp="1"/>
          </p:cNvSpPr>
          <p:nvPr>
            <p:ph type="subTitle" idx="1"/>
          </p:nvPr>
        </p:nvSpPr>
        <p:spPr/>
        <p:txBody>
          <a:bodyPr/>
          <a:lstStyle/>
          <a:p>
            <a:r>
              <a:rPr lang="en-US" b="1" dirty="0"/>
              <a:t>IBM Applied Data Science – capstone project</a:t>
            </a:r>
          </a:p>
          <a:p>
            <a:r>
              <a:rPr lang="en-US" b="1" dirty="0"/>
              <a:t>M.Sc. Jacobo Perez</a:t>
            </a:r>
            <a:endParaRPr lang="en-US" dirty="0"/>
          </a:p>
        </p:txBody>
      </p:sp>
    </p:spTree>
    <p:extLst>
      <p:ext uri="{BB962C8B-B14F-4D97-AF65-F5344CB8AC3E}">
        <p14:creationId xmlns:p14="http://schemas.microsoft.com/office/powerpoint/2010/main" val="1124227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pic>
        <p:nvPicPr>
          <p:cNvPr id="4" name="Imagen 3">
            <a:extLst>
              <a:ext uri="{FF2B5EF4-FFF2-40B4-BE49-F238E27FC236}">
                <a16:creationId xmlns:a16="http://schemas.microsoft.com/office/drawing/2014/main" id="{B3352B14-9E25-4FD4-A373-B2F1C99BE365}"/>
              </a:ext>
            </a:extLst>
          </p:cNvPr>
          <p:cNvPicPr/>
          <p:nvPr/>
        </p:nvPicPr>
        <p:blipFill>
          <a:blip r:embed="rId2"/>
          <a:stretch>
            <a:fillRect/>
          </a:stretch>
        </p:blipFill>
        <p:spPr>
          <a:xfrm>
            <a:off x="2254885" y="1894840"/>
            <a:ext cx="7279640" cy="4829810"/>
          </a:xfrm>
          <a:prstGeom prst="rect">
            <a:avLst/>
          </a:prstGeom>
        </p:spPr>
      </p:pic>
    </p:spTree>
    <p:extLst>
      <p:ext uri="{BB962C8B-B14F-4D97-AF65-F5344CB8AC3E}">
        <p14:creationId xmlns:p14="http://schemas.microsoft.com/office/powerpoint/2010/main" val="207745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r>
              <a:rPr lang="es-ES" dirty="0"/>
              <a:t>Client </a:t>
            </a:r>
            <a:r>
              <a:rPr lang="es-ES" dirty="0" err="1"/>
              <a:t>also</a:t>
            </a:r>
            <a:r>
              <a:rPr lang="es-ES" dirty="0"/>
              <a:t> </a:t>
            </a:r>
            <a:r>
              <a:rPr lang="es-ES" dirty="0" err="1"/>
              <a:t>specified</a:t>
            </a:r>
            <a:r>
              <a:rPr lang="es-ES" dirty="0"/>
              <a:t> </a:t>
            </a:r>
            <a:r>
              <a:rPr lang="es-ES" dirty="0" err="1"/>
              <a:t>relevant</a:t>
            </a:r>
            <a:r>
              <a:rPr lang="es-ES" dirty="0"/>
              <a:t> </a:t>
            </a:r>
            <a:r>
              <a:rPr lang="es-ES" dirty="0" err="1"/>
              <a:t>venues</a:t>
            </a:r>
            <a:r>
              <a:rPr lang="es-ES" dirty="0"/>
              <a:t>, </a:t>
            </a:r>
            <a:r>
              <a:rPr lang="es-ES" dirty="0" err="1"/>
              <a:t>we</a:t>
            </a:r>
            <a:r>
              <a:rPr lang="es-ES" dirty="0"/>
              <a:t> </a:t>
            </a:r>
            <a:r>
              <a:rPr lang="es-ES" dirty="0" err="1"/>
              <a:t>obtain</a:t>
            </a:r>
            <a:r>
              <a:rPr lang="es-ES" dirty="0"/>
              <a:t> </a:t>
            </a:r>
            <a:r>
              <a:rPr lang="es-ES" dirty="0" err="1"/>
              <a:t>their</a:t>
            </a:r>
            <a:r>
              <a:rPr lang="es-ES" dirty="0"/>
              <a:t> </a:t>
            </a:r>
            <a:r>
              <a:rPr lang="es-ES" dirty="0" err="1"/>
              <a:t>frequencies</a:t>
            </a:r>
            <a:r>
              <a:rPr lang="es-ES" dirty="0"/>
              <a:t>.</a:t>
            </a:r>
            <a:endParaRPr lang="en-US" dirty="0"/>
          </a:p>
        </p:txBody>
      </p:sp>
      <p:pic>
        <p:nvPicPr>
          <p:cNvPr id="4" name="Imagen 3">
            <a:extLst>
              <a:ext uri="{FF2B5EF4-FFF2-40B4-BE49-F238E27FC236}">
                <a16:creationId xmlns:a16="http://schemas.microsoft.com/office/drawing/2014/main" id="{01413DD6-3733-40DD-A3DF-96427618971A}"/>
              </a:ext>
            </a:extLst>
          </p:cNvPr>
          <p:cNvPicPr/>
          <p:nvPr/>
        </p:nvPicPr>
        <p:blipFill>
          <a:blip r:embed="rId2"/>
          <a:stretch>
            <a:fillRect/>
          </a:stretch>
        </p:blipFill>
        <p:spPr>
          <a:xfrm>
            <a:off x="1824672" y="2545106"/>
            <a:ext cx="8005128" cy="4236694"/>
          </a:xfrm>
          <a:prstGeom prst="rect">
            <a:avLst/>
          </a:prstGeom>
        </p:spPr>
      </p:pic>
    </p:spTree>
    <p:extLst>
      <p:ext uri="{BB962C8B-B14F-4D97-AF65-F5344CB8AC3E}">
        <p14:creationId xmlns:p14="http://schemas.microsoft.com/office/powerpoint/2010/main" val="167743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r>
              <a:rPr lang="es-ES" dirty="0" err="1"/>
              <a:t>Most</a:t>
            </a:r>
            <a:r>
              <a:rPr lang="es-ES" dirty="0"/>
              <a:t> </a:t>
            </a:r>
            <a:r>
              <a:rPr lang="es-ES" dirty="0" err="1"/>
              <a:t>common</a:t>
            </a:r>
            <a:r>
              <a:rPr lang="es-ES" dirty="0"/>
              <a:t> </a:t>
            </a:r>
            <a:r>
              <a:rPr lang="es-ES" dirty="0" err="1"/>
              <a:t>venues</a:t>
            </a:r>
            <a:r>
              <a:rPr lang="es-ES" dirty="0"/>
              <a:t> per </a:t>
            </a:r>
            <a:r>
              <a:rPr lang="es-ES" dirty="0" err="1"/>
              <a:t>station</a:t>
            </a:r>
            <a:r>
              <a:rPr lang="es-ES" dirty="0"/>
              <a:t>, </a:t>
            </a:r>
            <a:r>
              <a:rPr lang="es-ES" dirty="0" err="1"/>
              <a:t>performing</a:t>
            </a:r>
            <a:r>
              <a:rPr lang="es-ES" dirty="0"/>
              <a:t> K-</a:t>
            </a:r>
            <a:r>
              <a:rPr lang="es-ES" dirty="0" err="1"/>
              <a:t>means</a:t>
            </a:r>
            <a:r>
              <a:rPr lang="es-ES" dirty="0"/>
              <a:t> </a:t>
            </a:r>
            <a:r>
              <a:rPr lang="es-ES" dirty="0" err="1"/>
              <a:t>clustering</a:t>
            </a:r>
            <a:r>
              <a:rPr lang="es-ES" dirty="0"/>
              <a:t>:</a:t>
            </a:r>
            <a:endParaRPr lang="en-US" dirty="0"/>
          </a:p>
        </p:txBody>
      </p:sp>
      <p:pic>
        <p:nvPicPr>
          <p:cNvPr id="5" name="Imagen 4">
            <a:extLst>
              <a:ext uri="{FF2B5EF4-FFF2-40B4-BE49-F238E27FC236}">
                <a16:creationId xmlns:a16="http://schemas.microsoft.com/office/drawing/2014/main" id="{709EECFC-7FF7-4F31-A765-769BA1AFF1DA}"/>
              </a:ext>
            </a:extLst>
          </p:cNvPr>
          <p:cNvPicPr/>
          <p:nvPr/>
        </p:nvPicPr>
        <p:blipFill>
          <a:blip r:embed="rId2"/>
          <a:stretch>
            <a:fillRect/>
          </a:stretch>
        </p:blipFill>
        <p:spPr>
          <a:xfrm>
            <a:off x="2592070" y="2408873"/>
            <a:ext cx="7007860" cy="4363402"/>
          </a:xfrm>
          <a:prstGeom prst="rect">
            <a:avLst/>
          </a:prstGeom>
        </p:spPr>
      </p:pic>
    </p:spTree>
    <p:extLst>
      <p:ext uri="{BB962C8B-B14F-4D97-AF65-F5344CB8AC3E}">
        <p14:creationId xmlns:p14="http://schemas.microsoft.com/office/powerpoint/2010/main" val="950452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pic>
        <p:nvPicPr>
          <p:cNvPr id="4" name="Imagen 3">
            <a:extLst>
              <a:ext uri="{FF2B5EF4-FFF2-40B4-BE49-F238E27FC236}">
                <a16:creationId xmlns:a16="http://schemas.microsoft.com/office/drawing/2014/main" id="{EDE1451C-BC78-4248-9B8A-DFBAE082D982}"/>
              </a:ext>
            </a:extLst>
          </p:cNvPr>
          <p:cNvPicPr/>
          <p:nvPr/>
        </p:nvPicPr>
        <p:blipFill>
          <a:blip r:embed="rId2"/>
          <a:stretch>
            <a:fillRect/>
          </a:stretch>
        </p:blipFill>
        <p:spPr>
          <a:xfrm>
            <a:off x="2398871" y="1853754"/>
            <a:ext cx="7394258" cy="4918521"/>
          </a:xfrm>
          <a:prstGeom prst="rect">
            <a:avLst/>
          </a:prstGeom>
        </p:spPr>
      </p:pic>
    </p:spTree>
    <p:extLst>
      <p:ext uri="{BB962C8B-B14F-4D97-AF65-F5344CB8AC3E}">
        <p14:creationId xmlns:p14="http://schemas.microsoft.com/office/powerpoint/2010/main" val="354025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results</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r>
              <a:rPr lang="en-US" dirty="0"/>
              <a:t>Expensive neighborhoods are located in Manhattan, as expected. </a:t>
            </a:r>
          </a:p>
          <a:p>
            <a:r>
              <a:rPr lang="en-US" dirty="0"/>
              <a:t>Cluster analysis was helpful for identifying areas with similar venues:</a:t>
            </a:r>
          </a:p>
          <a:p>
            <a:endParaRPr lang="en-US" dirty="0"/>
          </a:p>
        </p:txBody>
      </p:sp>
      <p:pic>
        <p:nvPicPr>
          <p:cNvPr id="4" name="Imagen 3">
            <a:extLst>
              <a:ext uri="{FF2B5EF4-FFF2-40B4-BE49-F238E27FC236}">
                <a16:creationId xmlns:a16="http://schemas.microsoft.com/office/drawing/2014/main" id="{EFB8F193-DE03-4DA5-BAF3-709A7C59D024}"/>
              </a:ext>
            </a:extLst>
          </p:cNvPr>
          <p:cNvPicPr/>
          <p:nvPr/>
        </p:nvPicPr>
        <p:blipFill>
          <a:blip r:embed="rId2"/>
          <a:stretch>
            <a:fillRect/>
          </a:stretch>
        </p:blipFill>
        <p:spPr>
          <a:xfrm>
            <a:off x="4140200" y="3291522"/>
            <a:ext cx="3911600" cy="1680528"/>
          </a:xfrm>
          <a:prstGeom prst="rect">
            <a:avLst/>
          </a:prstGeom>
        </p:spPr>
      </p:pic>
    </p:spTree>
    <p:extLst>
      <p:ext uri="{BB962C8B-B14F-4D97-AF65-F5344CB8AC3E}">
        <p14:creationId xmlns:p14="http://schemas.microsoft.com/office/powerpoint/2010/main" val="3052341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further developments</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r>
              <a:rPr lang="en-US" dirty="0"/>
              <a:t>We identified the following opportunity areas:</a:t>
            </a:r>
          </a:p>
          <a:p>
            <a:pPr lvl="1"/>
            <a:r>
              <a:rPr lang="en-US" dirty="0"/>
              <a:t>Obtain available housing prices for sale and rental. </a:t>
            </a:r>
          </a:p>
          <a:p>
            <a:pPr lvl="1"/>
            <a:r>
              <a:rPr lang="en-US" dirty="0"/>
              <a:t>Obtain criminality statistics per neighborhood. </a:t>
            </a:r>
          </a:p>
          <a:p>
            <a:pPr lvl="1"/>
            <a:r>
              <a:rPr lang="en-US" dirty="0"/>
              <a:t>Obtain commuting estimates from each subway station to work at rush hours by different transportation means. </a:t>
            </a:r>
          </a:p>
          <a:p>
            <a:endParaRPr lang="en-US" dirty="0"/>
          </a:p>
        </p:txBody>
      </p:sp>
    </p:spTree>
    <p:extLst>
      <p:ext uri="{BB962C8B-B14F-4D97-AF65-F5344CB8AC3E}">
        <p14:creationId xmlns:p14="http://schemas.microsoft.com/office/powerpoint/2010/main" val="185525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conclusion</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normAutofit fontScale="85000" lnSpcReduction="20000"/>
          </a:bodyPr>
          <a:lstStyle/>
          <a:p>
            <a:pPr lvl="0"/>
            <a:r>
              <a:rPr lang="en-US" dirty="0"/>
              <a:t>Machine learning techniques, in this case cluster analysis, is helpful for identifying data trends. </a:t>
            </a:r>
          </a:p>
          <a:p>
            <a:pPr lvl="0"/>
            <a:r>
              <a:rPr lang="en-US" dirty="0"/>
              <a:t>Traditional programming would involve setting custom business rules, which may miss relevant data relationships. </a:t>
            </a:r>
          </a:p>
          <a:p>
            <a:pPr lvl="0"/>
            <a:r>
              <a:rPr lang="en-US" dirty="0"/>
              <a:t>Developing models in Python is very productive, as the code is readable and powerful, as there are plenty of functions and libraries in place for the programmer to use, so we can focus in the functionality. </a:t>
            </a:r>
          </a:p>
          <a:p>
            <a:pPr lvl="0"/>
            <a:r>
              <a:rPr lang="en-US" dirty="0"/>
              <a:t>Foursquare API is fast and very useful, although our license was very limited. </a:t>
            </a:r>
          </a:p>
          <a:p>
            <a:pPr lvl="0"/>
            <a:r>
              <a:rPr lang="en-US" dirty="0"/>
              <a:t>Pandas </a:t>
            </a:r>
            <a:r>
              <a:rPr lang="en-US" dirty="0" err="1"/>
              <a:t>dataframes</a:t>
            </a:r>
            <a:r>
              <a:rPr lang="en-US" dirty="0"/>
              <a:t> are very powerful, fulfilling all data functionalities we can think of, even obtaining tables from the internet. </a:t>
            </a:r>
          </a:p>
          <a:p>
            <a:pPr lvl="0"/>
            <a:r>
              <a:rPr lang="en-US" dirty="0"/>
              <a:t>Obtaining data and its preparation is hard, as information sometimes is not available or requires pre-processing.</a:t>
            </a:r>
          </a:p>
        </p:txBody>
      </p:sp>
    </p:spTree>
    <p:extLst>
      <p:ext uri="{BB962C8B-B14F-4D97-AF65-F5344CB8AC3E}">
        <p14:creationId xmlns:p14="http://schemas.microsoft.com/office/powerpoint/2010/main" val="422829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Introduction (1/3)</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a:bodyPr>
          <a:lstStyle/>
          <a:p>
            <a:pPr marL="0" indent="0">
              <a:buNone/>
            </a:pPr>
            <a:r>
              <a:rPr lang="en-US" sz="3600" dirty="0"/>
              <a:t>Moving into a new city, or even changing neighborhoods is challenging.  Suppose a client wants to live nearby a subway station for easy commuting, what are the best alternatives?</a:t>
            </a:r>
          </a:p>
        </p:txBody>
      </p:sp>
    </p:spTree>
    <p:extLst>
      <p:ext uri="{BB962C8B-B14F-4D97-AF65-F5344CB8AC3E}">
        <p14:creationId xmlns:p14="http://schemas.microsoft.com/office/powerpoint/2010/main" val="2348496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Introduction (2/3)</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a:bodyPr>
          <a:lstStyle/>
          <a:p>
            <a:pPr marL="0" indent="0">
              <a:buNone/>
            </a:pPr>
            <a:r>
              <a:rPr lang="en-US" sz="3600" dirty="0"/>
              <a:t>Machine Learning techniques may be the answer, by clustering neighborhoods and finding relationships inside data.</a:t>
            </a:r>
          </a:p>
        </p:txBody>
      </p:sp>
    </p:spTree>
    <p:extLst>
      <p:ext uri="{BB962C8B-B14F-4D97-AF65-F5344CB8AC3E}">
        <p14:creationId xmlns:p14="http://schemas.microsoft.com/office/powerpoint/2010/main" val="293136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Introduction (3/3)</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fontScale="92500"/>
          </a:bodyPr>
          <a:lstStyle/>
          <a:p>
            <a:pPr marL="0" indent="0">
              <a:buNone/>
            </a:pPr>
            <a:r>
              <a:rPr lang="en-US" sz="3600" dirty="0"/>
              <a:t>Each client is different, so it can specify must-have venues close to home, and others relevant that would like to have. The must-have’s are used as filters, the other’s for clustering. Price is always an important factor, we may cluster neighborhoods by cost.</a:t>
            </a:r>
          </a:p>
        </p:txBody>
      </p:sp>
    </p:spTree>
    <p:extLst>
      <p:ext uri="{BB962C8B-B14F-4D97-AF65-F5344CB8AC3E}">
        <p14:creationId xmlns:p14="http://schemas.microsoft.com/office/powerpoint/2010/main" val="285957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a:t>data</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fontScale="92500" lnSpcReduction="10000"/>
          </a:bodyPr>
          <a:lstStyle/>
          <a:p>
            <a:pPr marL="0" indent="0">
              <a:buNone/>
            </a:pPr>
            <a:r>
              <a:rPr lang="en-US" sz="3600" dirty="0"/>
              <a:t>Foursquare is a webpage containing lots of data of venues. It has an API which allows developers to obtain its information regardless of the webpage format.</a:t>
            </a:r>
          </a:p>
          <a:p>
            <a:pPr marL="0" indent="0">
              <a:buNone/>
            </a:pPr>
            <a:r>
              <a:rPr lang="en-US" sz="3600" dirty="0"/>
              <a:t>Subway stations and their coordinates are obtained from MTA website in a csv file.</a:t>
            </a:r>
          </a:p>
          <a:p>
            <a:pPr marL="0" indent="0">
              <a:buNone/>
            </a:pPr>
            <a:r>
              <a:rPr lang="en-US" dirty="0"/>
              <a:t>http://web.mta.info/developers/data/nyct/subway/Stations.csv</a:t>
            </a:r>
          </a:p>
          <a:p>
            <a:pPr marL="0" indent="0">
              <a:buNone/>
            </a:pPr>
            <a:endParaRPr lang="en-US" sz="3600" dirty="0"/>
          </a:p>
        </p:txBody>
      </p:sp>
    </p:spTree>
    <p:extLst>
      <p:ext uri="{BB962C8B-B14F-4D97-AF65-F5344CB8AC3E}">
        <p14:creationId xmlns:p14="http://schemas.microsoft.com/office/powerpoint/2010/main" val="391204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a:bodyPr>
          <a:lstStyle/>
          <a:p>
            <a:r>
              <a:rPr lang="es-ES" sz="2400" dirty="0" err="1"/>
              <a:t>Obtain</a:t>
            </a:r>
            <a:r>
              <a:rPr lang="es-ES" sz="2400" dirty="0"/>
              <a:t> </a:t>
            </a:r>
            <a:r>
              <a:rPr lang="es-ES" sz="2400" dirty="0" err="1"/>
              <a:t>subway</a:t>
            </a:r>
            <a:r>
              <a:rPr lang="es-ES" sz="2400" dirty="0"/>
              <a:t> </a:t>
            </a:r>
            <a:r>
              <a:rPr lang="es-ES" sz="2400" dirty="0" err="1"/>
              <a:t>stations</a:t>
            </a:r>
            <a:r>
              <a:rPr lang="es-ES" sz="2400" dirty="0"/>
              <a:t> </a:t>
            </a:r>
            <a:r>
              <a:rPr lang="es-ES" sz="2400" dirty="0" err="1"/>
              <a:t>from</a:t>
            </a:r>
            <a:r>
              <a:rPr lang="es-ES" sz="2400" dirty="0"/>
              <a:t> MTA.</a:t>
            </a:r>
          </a:p>
          <a:p>
            <a:r>
              <a:rPr lang="es-ES" sz="2400" dirty="0" err="1"/>
              <a:t>Obtain</a:t>
            </a:r>
            <a:r>
              <a:rPr lang="es-ES" sz="2400" dirty="0"/>
              <a:t> restaurants in </a:t>
            </a:r>
            <a:r>
              <a:rPr lang="es-ES" sz="2400" dirty="0" err="1"/>
              <a:t>price</a:t>
            </a:r>
            <a:r>
              <a:rPr lang="es-ES" sz="2400" dirty="0"/>
              <a:t> </a:t>
            </a:r>
            <a:r>
              <a:rPr lang="es-ES" sz="2400" dirty="0" err="1"/>
              <a:t>range</a:t>
            </a:r>
            <a:r>
              <a:rPr lang="es-ES" sz="2400" dirty="0"/>
              <a:t> 1-4 in </a:t>
            </a:r>
            <a:r>
              <a:rPr lang="es-ES" sz="2400" dirty="0" err="1"/>
              <a:t>surroundings</a:t>
            </a:r>
            <a:r>
              <a:rPr lang="es-ES" sz="2400" dirty="0"/>
              <a:t> as </a:t>
            </a:r>
            <a:r>
              <a:rPr lang="es-ES" sz="2400" dirty="0" err="1"/>
              <a:t>cost</a:t>
            </a:r>
            <a:r>
              <a:rPr lang="es-ES" sz="2400" dirty="0"/>
              <a:t> proxy.</a:t>
            </a:r>
          </a:p>
          <a:p>
            <a:r>
              <a:rPr lang="es-ES" sz="2400" dirty="0" err="1"/>
              <a:t>Perform</a:t>
            </a:r>
            <a:r>
              <a:rPr lang="es-ES" sz="2400" dirty="0"/>
              <a:t> K-</a:t>
            </a:r>
            <a:r>
              <a:rPr lang="es-ES" sz="2400" dirty="0" err="1"/>
              <a:t>means</a:t>
            </a:r>
            <a:r>
              <a:rPr lang="es-ES" sz="2400" dirty="0"/>
              <a:t> </a:t>
            </a:r>
            <a:r>
              <a:rPr lang="es-ES" sz="2400" dirty="0" err="1"/>
              <a:t>clustering</a:t>
            </a:r>
            <a:r>
              <a:rPr lang="es-ES" sz="2400" dirty="0"/>
              <a:t> </a:t>
            </a:r>
            <a:r>
              <a:rPr lang="es-ES" sz="2400" dirty="0" err="1"/>
              <a:t>on</a:t>
            </a:r>
            <a:r>
              <a:rPr lang="es-ES" sz="2400" dirty="0"/>
              <a:t> </a:t>
            </a:r>
            <a:r>
              <a:rPr lang="es-ES" sz="2400" dirty="0" err="1"/>
              <a:t>those</a:t>
            </a:r>
            <a:r>
              <a:rPr lang="es-ES" sz="2400" dirty="0"/>
              <a:t> </a:t>
            </a:r>
            <a:r>
              <a:rPr lang="es-ES" sz="2400" dirty="0" err="1"/>
              <a:t>prices</a:t>
            </a:r>
            <a:r>
              <a:rPr lang="es-ES" sz="2400" dirty="0"/>
              <a:t>.</a:t>
            </a:r>
          </a:p>
          <a:p>
            <a:endParaRPr lang="en-US" sz="3600" dirty="0"/>
          </a:p>
        </p:txBody>
      </p:sp>
      <p:pic>
        <p:nvPicPr>
          <p:cNvPr id="4" name="Imagen 3">
            <a:extLst>
              <a:ext uri="{FF2B5EF4-FFF2-40B4-BE49-F238E27FC236}">
                <a16:creationId xmlns:a16="http://schemas.microsoft.com/office/drawing/2014/main" id="{46246EA6-1BD5-4002-8FD7-81141F81F73A}"/>
              </a:ext>
            </a:extLst>
          </p:cNvPr>
          <p:cNvPicPr/>
          <p:nvPr/>
        </p:nvPicPr>
        <p:blipFill>
          <a:blip r:embed="rId2"/>
          <a:stretch>
            <a:fillRect/>
          </a:stretch>
        </p:blipFill>
        <p:spPr>
          <a:xfrm>
            <a:off x="1695503" y="3741038"/>
            <a:ext cx="9115425" cy="1650112"/>
          </a:xfrm>
          <a:prstGeom prst="rect">
            <a:avLst/>
          </a:prstGeom>
        </p:spPr>
      </p:pic>
    </p:spTree>
    <p:extLst>
      <p:ext uri="{BB962C8B-B14F-4D97-AF65-F5344CB8AC3E}">
        <p14:creationId xmlns:p14="http://schemas.microsoft.com/office/powerpoint/2010/main" val="2857955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sp>
        <p:nvSpPr>
          <p:cNvPr id="3" name="Marcador de contenido 2">
            <a:extLst>
              <a:ext uri="{FF2B5EF4-FFF2-40B4-BE49-F238E27FC236}">
                <a16:creationId xmlns:a16="http://schemas.microsoft.com/office/drawing/2014/main" id="{6806FA72-EAA5-41DC-9BE1-26C6B8246023}"/>
              </a:ext>
            </a:extLst>
          </p:cNvPr>
          <p:cNvSpPr>
            <a:spLocks noGrp="1"/>
          </p:cNvSpPr>
          <p:nvPr>
            <p:ph idx="1"/>
          </p:nvPr>
        </p:nvSpPr>
        <p:spPr/>
        <p:txBody>
          <a:bodyPr>
            <a:normAutofit/>
          </a:bodyPr>
          <a:lstStyle/>
          <a:p>
            <a:r>
              <a:rPr lang="es-ES" sz="2400" dirty="0" err="1"/>
              <a:t>Obtain</a:t>
            </a:r>
            <a:r>
              <a:rPr lang="es-ES" sz="2400" dirty="0"/>
              <a:t> </a:t>
            </a:r>
            <a:r>
              <a:rPr lang="es-ES" sz="2400" dirty="0" err="1"/>
              <a:t>subway</a:t>
            </a:r>
            <a:r>
              <a:rPr lang="es-ES" sz="2400" dirty="0"/>
              <a:t> </a:t>
            </a:r>
            <a:r>
              <a:rPr lang="es-ES" sz="2400" dirty="0" err="1"/>
              <a:t>stations</a:t>
            </a:r>
            <a:r>
              <a:rPr lang="es-ES" sz="2400" dirty="0"/>
              <a:t> </a:t>
            </a:r>
            <a:r>
              <a:rPr lang="es-ES" sz="2400" dirty="0" err="1"/>
              <a:t>from</a:t>
            </a:r>
            <a:r>
              <a:rPr lang="es-ES" sz="2400" dirty="0"/>
              <a:t> MTA.</a:t>
            </a:r>
          </a:p>
          <a:p>
            <a:r>
              <a:rPr lang="es-ES" sz="2400" dirty="0" err="1"/>
              <a:t>Obtain</a:t>
            </a:r>
            <a:r>
              <a:rPr lang="es-ES" sz="2400" dirty="0"/>
              <a:t> restaurants in </a:t>
            </a:r>
            <a:r>
              <a:rPr lang="es-ES" sz="2400" dirty="0" err="1"/>
              <a:t>price</a:t>
            </a:r>
            <a:r>
              <a:rPr lang="es-ES" sz="2400" dirty="0"/>
              <a:t> </a:t>
            </a:r>
            <a:r>
              <a:rPr lang="es-ES" sz="2400" dirty="0" err="1"/>
              <a:t>range</a:t>
            </a:r>
            <a:r>
              <a:rPr lang="es-ES" sz="2400" dirty="0"/>
              <a:t> 1-4 in </a:t>
            </a:r>
            <a:r>
              <a:rPr lang="es-ES" sz="2400" dirty="0" err="1"/>
              <a:t>surroundings</a:t>
            </a:r>
            <a:r>
              <a:rPr lang="es-ES" sz="2400" dirty="0"/>
              <a:t> as </a:t>
            </a:r>
            <a:r>
              <a:rPr lang="es-ES" sz="2400" dirty="0" err="1"/>
              <a:t>cost</a:t>
            </a:r>
            <a:r>
              <a:rPr lang="es-ES" sz="2400" dirty="0"/>
              <a:t> proxy.</a:t>
            </a:r>
          </a:p>
          <a:p>
            <a:r>
              <a:rPr lang="es-ES" sz="2400" dirty="0" err="1"/>
              <a:t>Perform</a:t>
            </a:r>
            <a:r>
              <a:rPr lang="es-ES" sz="2400" dirty="0"/>
              <a:t> K-</a:t>
            </a:r>
            <a:r>
              <a:rPr lang="es-ES" sz="2400" dirty="0" err="1"/>
              <a:t>means</a:t>
            </a:r>
            <a:r>
              <a:rPr lang="es-ES" sz="2400" dirty="0"/>
              <a:t> </a:t>
            </a:r>
            <a:r>
              <a:rPr lang="es-ES" sz="2400" dirty="0" err="1"/>
              <a:t>clustering</a:t>
            </a:r>
            <a:r>
              <a:rPr lang="es-ES" sz="2400" dirty="0"/>
              <a:t> </a:t>
            </a:r>
            <a:r>
              <a:rPr lang="es-ES" sz="2400" dirty="0" err="1"/>
              <a:t>on</a:t>
            </a:r>
            <a:r>
              <a:rPr lang="es-ES" sz="2400" dirty="0"/>
              <a:t> </a:t>
            </a:r>
            <a:r>
              <a:rPr lang="es-ES" sz="2400" dirty="0" err="1"/>
              <a:t>those</a:t>
            </a:r>
            <a:r>
              <a:rPr lang="es-ES" sz="2400" dirty="0"/>
              <a:t> </a:t>
            </a:r>
            <a:r>
              <a:rPr lang="es-ES" sz="2400" dirty="0" err="1"/>
              <a:t>prices</a:t>
            </a:r>
            <a:r>
              <a:rPr lang="es-ES" sz="2400" dirty="0"/>
              <a:t>.</a:t>
            </a:r>
          </a:p>
          <a:p>
            <a:endParaRPr lang="en-US" sz="3600" dirty="0"/>
          </a:p>
        </p:txBody>
      </p:sp>
      <p:pic>
        <p:nvPicPr>
          <p:cNvPr id="4" name="Imagen 3">
            <a:extLst>
              <a:ext uri="{FF2B5EF4-FFF2-40B4-BE49-F238E27FC236}">
                <a16:creationId xmlns:a16="http://schemas.microsoft.com/office/drawing/2014/main" id="{46246EA6-1BD5-4002-8FD7-81141F81F73A}"/>
              </a:ext>
            </a:extLst>
          </p:cNvPr>
          <p:cNvPicPr/>
          <p:nvPr/>
        </p:nvPicPr>
        <p:blipFill>
          <a:blip r:embed="rId2"/>
          <a:stretch>
            <a:fillRect/>
          </a:stretch>
        </p:blipFill>
        <p:spPr>
          <a:xfrm>
            <a:off x="476303" y="3902963"/>
            <a:ext cx="7867597" cy="1478662"/>
          </a:xfrm>
          <a:prstGeom prst="rect">
            <a:avLst/>
          </a:prstGeom>
        </p:spPr>
      </p:pic>
      <p:pic>
        <p:nvPicPr>
          <p:cNvPr id="5" name="Imagen 4">
            <a:extLst>
              <a:ext uri="{FF2B5EF4-FFF2-40B4-BE49-F238E27FC236}">
                <a16:creationId xmlns:a16="http://schemas.microsoft.com/office/drawing/2014/main" id="{D8BF52FA-1645-4377-98A1-1E8F7E2122C9}"/>
              </a:ext>
            </a:extLst>
          </p:cNvPr>
          <p:cNvPicPr/>
          <p:nvPr/>
        </p:nvPicPr>
        <p:blipFill>
          <a:blip r:embed="rId3"/>
          <a:stretch>
            <a:fillRect/>
          </a:stretch>
        </p:blipFill>
        <p:spPr>
          <a:xfrm>
            <a:off x="8426683" y="3902963"/>
            <a:ext cx="3260492" cy="1478662"/>
          </a:xfrm>
          <a:prstGeom prst="rect">
            <a:avLst/>
          </a:prstGeom>
        </p:spPr>
      </p:pic>
    </p:spTree>
    <p:extLst>
      <p:ext uri="{BB962C8B-B14F-4D97-AF65-F5344CB8AC3E}">
        <p14:creationId xmlns:p14="http://schemas.microsoft.com/office/powerpoint/2010/main" val="420796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a:xfrm>
            <a:off x="1451579" y="804519"/>
            <a:ext cx="9603275" cy="1049235"/>
          </a:xfrm>
        </p:spPr>
        <p:txBody>
          <a:bodyPr/>
          <a:lstStyle/>
          <a:p>
            <a:r>
              <a:rPr lang="en-US" b="1" dirty="0" err="1"/>
              <a:t>METHodology</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pPr marL="0" indent="0">
              <a:buNone/>
            </a:pPr>
            <a:r>
              <a:rPr lang="es-ES" dirty="0"/>
              <a:t>NYC </a:t>
            </a:r>
            <a:r>
              <a:rPr lang="es-ES" dirty="0" err="1"/>
              <a:t>clustered</a:t>
            </a:r>
            <a:r>
              <a:rPr lang="es-ES" dirty="0"/>
              <a:t> </a:t>
            </a:r>
            <a:r>
              <a:rPr lang="es-ES" dirty="0" err="1"/>
              <a:t>by</a:t>
            </a:r>
            <a:r>
              <a:rPr lang="es-ES" dirty="0"/>
              <a:t> </a:t>
            </a:r>
            <a:r>
              <a:rPr lang="es-ES" dirty="0" err="1"/>
              <a:t>price</a:t>
            </a:r>
            <a:r>
              <a:rPr lang="es-ES" dirty="0"/>
              <a:t> </a:t>
            </a:r>
            <a:r>
              <a:rPr lang="es-ES" dirty="0" err="1"/>
              <a:t>estimate</a:t>
            </a:r>
            <a:r>
              <a:rPr lang="es-ES" dirty="0"/>
              <a:t>.</a:t>
            </a:r>
            <a:endParaRPr lang="en-US" dirty="0"/>
          </a:p>
        </p:txBody>
      </p:sp>
      <p:pic>
        <p:nvPicPr>
          <p:cNvPr id="9" name="Imagen 8">
            <a:extLst>
              <a:ext uri="{FF2B5EF4-FFF2-40B4-BE49-F238E27FC236}">
                <a16:creationId xmlns:a16="http://schemas.microsoft.com/office/drawing/2014/main" id="{82A032F9-9827-4E16-B3F7-3970C0E44ABD}"/>
              </a:ext>
            </a:extLst>
          </p:cNvPr>
          <p:cNvPicPr/>
          <p:nvPr/>
        </p:nvPicPr>
        <p:blipFill>
          <a:blip r:embed="rId2"/>
          <a:stretch>
            <a:fillRect/>
          </a:stretch>
        </p:blipFill>
        <p:spPr>
          <a:xfrm>
            <a:off x="2262504" y="2513648"/>
            <a:ext cx="7586345" cy="4201477"/>
          </a:xfrm>
          <a:prstGeom prst="rect">
            <a:avLst/>
          </a:prstGeom>
        </p:spPr>
      </p:pic>
    </p:spTree>
    <p:extLst>
      <p:ext uri="{BB962C8B-B14F-4D97-AF65-F5344CB8AC3E}">
        <p14:creationId xmlns:p14="http://schemas.microsoft.com/office/powerpoint/2010/main" val="362182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5C5B-F3D5-438C-BD20-5A86FAFA7045}"/>
              </a:ext>
            </a:extLst>
          </p:cNvPr>
          <p:cNvSpPr>
            <a:spLocks noGrp="1"/>
          </p:cNvSpPr>
          <p:nvPr>
            <p:ph type="title"/>
          </p:nvPr>
        </p:nvSpPr>
        <p:spPr/>
        <p:txBody>
          <a:bodyPr/>
          <a:lstStyle/>
          <a:p>
            <a:r>
              <a:rPr lang="en-US" b="1" dirty="0" err="1"/>
              <a:t>METHodology</a:t>
            </a:r>
            <a:endParaRPr lang="en-US" dirty="0"/>
          </a:p>
        </p:txBody>
      </p:sp>
      <p:sp>
        <p:nvSpPr>
          <p:cNvPr id="7" name="Marcador de contenido 6">
            <a:extLst>
              <a:ext uri="{FF2B5EF4-FFF2-40B4-BE49-F238E27FC236}">
                <a16:creationId xmlns:a16="http://schemas.microsoft.com/office/drawing/2014/main" id="{E1942DE0-021F-4BD6-A776-057B9CBBB86B}"/>
              </a:ext>
            </a:extLst>
          </p:cNvPr>
          <p:cNvSpPr>
            <a:spLocks noGrp="1"/>
          </p:cNvSpPr>
          <p:nvPr>
            <p:ph idx="1"/>
          </p:nvPr>
        </p:nvSpPr>
        <p:spPr/>
        <p:txBody>
          <a:bodyPr/>
          <a:lstStyle/>
          <a:p>
            <a:r>
              <a:rPr lang="es-ES" dirty="0"/>
              <a:t>Client </a:t>
            </a:r>
            <a:r>
              <a:rPr lang="es-ES" dirty="0" err="1"/>
              <a:t>selects</a:t>
            </a:r>
            <a:r>
              <a:rPr lang="es-ES" dirty="0"/>
              <a:t> </a:t>
            </a:r>
            <a:r>
              <a:rPr lang="es-ES" dirty="0" err="1"/>
              <a:t>desired</a:t>
            </a:r>
            <a:r>
              <a:rPr lang="es-ES" dirty="0"/>
              <a:t> </a:t>
            </a:r>
            <a:r>
              <a:rPr lang="es-ES" dirty="0" err="1"/>
              <a:t>price</a:t>
            </a:r>
            <a:r>
              <a:rPr lang="es-ES" dirty="0"/>
              <a:t> </a:t>
            </a:r>
            <a:r>
              <a:rPr lang="es-ES" dirty="0" err="1"/>
              <a:t>level</a:t>
            </a:r>
            <a:r>
              <a:rPr lang="es-ES" dirty="0"/>
              <a:t>.</a:t>
            </a:r>
          </a:p>
          <a:p>
            <a:r>
              <a:rPr lang="es-ES" dirty="0" err="1"/>
              <a:t>All</a:t>
            </a:r>
            <a:r>
              <a:rPr lang="es-ES" dirty="0"/>
              <a:t> </a:t>
            </a:r>
            <a:r>
              <a:rPr lang="es-ES" dirty="0" err="1"/>
              <a:t>venues</a:t>
            </a:r>
            <a:r>
              <a:rPr lang="es-ES" dirty="0"/>
              <a:t> are </a:t>
            </a:r>
            <a:r>
              <a:rPr lang="es-ES" dirty="0" err="1"/>
              <a:t>obtained</a:t>
            </a:r>
            <a:r>
              <a:rPr lang="es-ES" dirty="0"/>
              <a:t> </a:t>
            </a:r>
            <a:r>
              <a:rPr lang="es-ES" dirty="0" err="1"/>
              <a:t>nearby</a:t>
            </a:r>
            <a:r>
              <a:rPr lang="es-ES" dirty="0"/>
              <a:t> </a:t>
            </a:r>
            <a:r>
              <a:rPr lang="es-ES" dirty="0" err="1"/>
              <a:t>remaining</a:t>
            </a:r>
            <a:r>
              <a:rPr lang="es-ES" dirty="0"/>
              <a:t> </a:t>
            </a:r>
            <a:r>
              <a:rPr lang="es-ES" dirty="0" err="1"/>
              <a:t>stations</a:t>
            </a:r>
            <a:r>
              <a:rPr lang="es-ES" dirty="0"/>
              <a:t>.</a:t>
            </a:r>
          </a:p>
          <a:p>
            <a:r>
              <a:rPr lang="es-ES" dirty="0" err="1"/>
              <a:t>Drop</a:t>
            </a:r>
            <a:r>
              <a:rPr lang="es-ES" dirty="0"/>
              <a:t> </a:t>
            </a:r>
            <a:r>
              <a:rPr lang="es-ES" dirty="0" err="1"/>
              <a:t>stations</a:t>
            </a:r>
            <a:r>
              <a:rPr lang="es-ES" dirty="0"/>
              <a:t> </a:t>
            </a:r>
            <a:r>
              <a:rPr lang="es-ES" dirty="0" err="1"/>
              <a:t>without</a:t>
            </a:r>
            <a:r>
              <a:rPr lang="es-ES" dirty="0"/>
              <a:t> </a:t>
            </a:r>
            <a:r>
              <a:rPr lang="es-ES" dirty="0" err="1"/>
              <a:t>must-have</a:t>
            </a:r>
            <a:r>
              <a:rPr lang="es-ES" dirty="0"/>
              <a:t> </a:t>
            </a:r>
            <a:r>
              <a:rPr lang="es-ES" dirty="0" err="1"/>
              <a:t>venues</a:t>
            </a:r>
            <a:r>
              <a:rPr lang="es-ES" dirty="0"/>
              <a:t>, </a:t>
            </a:r>
            <a:r>
              <a:rPr lang="es-ES" dirty="0" err="1"/>
              <a:t>below</a:t>
            </a:r>
            <a:r>
              <a:rPr lang="es-ES" dirty="0"/>
              <a:t> are </a:t>
            </a:r>
            <a:r>
              <a:rPr lang="es-ES" dirty="0" err="1"/>
              <a:t>the</a:t>
            </a:r>
            <a:r>
              <a:rPr lang="es-ES" dirty="0"/>
              <a:t> </a:t>
            </a:r>
            <a:r>
              <a:rPr lang="es-ES" dirty="0" err="1"/>
              <a:t>finalists</a:t>
            </a:r>
            <a:r>
              <a:rPr lang="es-ES" dirty="0"/>
              <a:t>.</a:t>
            </a:r>
            <a:endParaRPr lang="en-US" dirty="0"/>
          </a:p>
        </p:txBody>
      </p:sp>
      <p:pic>
        <p:nvPicPr>
          <p:cNvPr id="4" name="Imagen 3">
            <a:extLst>
              <a:ext uri="{FF2B5EF4-FFF2-40B4-BE49-F238E27FC236}">
                <a16:creationId xmlns:a16="http://schemas.microsoft.com/office/drawing/2014/main" id="{DB96C322-2E50-45D9-8422-AE498E7EA9CC}"/>
              </a:ext>
            </a:extLst>
          </p:cNvPr>
          <p:cNvPicPr/>
          <p:nvPr/>
        </p:nvPicPr>
        <p:blipFill>
          <a:blip r:embed="rId2"/>
          <a:stretch>
            <a:fillRect/>
          </a:stretch>
        </p:blipFill>
        <p:spPr>
          <a:xfrm>
            <a:off x="2643187" y="3429000"/>
            <a:ext cx="6129338" cy="3352800"/>
          </a:xfrm>
          <a:prstGeom prst="rect">
            <a:avLst/>
          </a:prstGeom>
        </p:spPr>
      </p:pic>
    </p:spTree>
    <p:extLst>
      <p:ext uri="{BB962C8B-B14F-4D97-AF65-F5344CB8AC3E}">
        <p14:creationId xmlns:p14="http://schemas.microsoft.com/office/powerpoint/2010/main" val="2498667292"/>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TM10001114[[fn=Galería]]</Template>
  <TotalTime>29</TotalTime>
  <Words>495</Words>
  <Application>Microsoft Office PowerPoint</Application>
  <PresentationFormat>Panorámica</PresentationFormat>
  <Paragraphs>48</Paragraphs>
  <Slides>16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Gill Sans MT</vt:lpstr>
      <vt:lpstr>Galería</vt:lpstr>
      <vt:lpstr>Moving to New York City</vt:lpstr>
      <vt:lpstr>Introduction (1/3)</vt:lpstr>
      <vt:lpstr>Introduction (2/3)</vt:lpstr>
      <vt:lpstr>Introduction (3/3)</vt:lpstr>
      <vt:lpstr>data</vt:lpstr>
      <vt:lpstr>METHodology</vt:lpstr>
      <vt:lpstr>METHodology</vt:lpstr>
      <vt:lpstr>METHodology</vt:lpstr>
      <vt:lpstr>METHodology</vt:lpstr>
      <vt:lpstr>METHodology</vt:lpstr>
      <vt:lpstr>METHodology</vt:lpstr>
      <vt:lpstr>METHodology</vt:lpstr>
      <vt:lpstr>METHodology</vt:lpstr>
      <vt:lpstr>results</vt:lpstr>
      <vt:lpstr>further developments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to New York City</dc:title>
  <dc:creator>jacobo perez</dc:creator>
  <cp:lastModifiedBy>jacobo perez</cp:lastModifiedBy>
  <cp:revision>12</cp:revision>
  <dcterms:created xsi:type="dcterms:W3CDTF">2019-12-26T11:23:31Z</dcterms:created>
  <dcterms:modified xsi:type="dcterms:W3CDTF">2019-12-26T11:52:55Z</dcterms:modified>
</cp:coreProperties>
</file>